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83" r:id="rId2"/>
    <p:sldId id="398" r:id="rId3"/>
    <p:sldId id="400" r:id="rId4"/>
    <p:sldId id="407" r:id="rId5"/>
    <p:sldId id="408" r:id="rId6"/>
    <p:sldId id="401" r:id="rId7"/>
    <p:sldId id="402" r:id="rId8"/>
    <p:sldId id="403" r:id="rId9"/>
    <p:sldId id="405" r:id="rId10"/>
    <p:sldId id="406" r:id="rId11"/>
    <p:sldId id="415" r:id="rId12"/>
    <p:sldId id="404" r:id="rId13"/>
    <p:sldId id="409" r:id="rId14"/>
    <p:sldId id="410" r:id="rId15"/>
    <p:sldId id="411" r:id="rId16"/>
    <p:sldId id="412" r:id="rId17"/>
    <p:sldId id="413" r:id="rId18"/>
    <p:sldId id="414" r:id="rId19"/>
    <p:sldId id="416" r:id="rId20"/>
    <p:sldId id="421" r:id="rId21"/>
    <p:sldId id="420" r:id="rId22"/>
    <p:sldId id="419" r:id="rId23"/>
    <p:sldId id="418" r:id="rId24"/>
    <p:sldId id="417" r:id="rId25"/>
    <p:sldId id="39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ISHIYAMA-LEVY" initials="BI" lastIdx="1" clrIdx="0">
    <p:extLst>
      <p:ext uri="{19B8F6BF-5375-455C-9EA6-DF929625EA0E}">
        <p15:presenceInfo xmlns:p15="http://schemas.microsoft.com/office/powerpoint/2012/main" userId="684c472e8f07bd6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10" autoAdjust="0"/>
    <p:restoredTop sz="95799" autoAdjust="0"/>
  </p:normalViewPr>
  <p:slideViewPr>
    <p:cSldViewPr snapToGrid="0" snapToObjects="1">
      <p:cViewPr>
        <p:scale>
          <a:sx n="100" d="100"/>
          <a:sy n="100" d="100"/>
        </p:scale>
        <p:origin x="-498" y="45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1/20/2017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31415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15167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71992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75905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264888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801064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951717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21861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610516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451282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946062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21223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86288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937264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843266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819454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873651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71782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82979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21315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49447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05596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07557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04873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11651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3742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969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4" r:id="rId10"/>
    <p:sldLayoutId id="2147483678" r:id="rId11"/>
    <p:sldLayoutId id="2147483679" r:id="rId1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ben@xamariners.com"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hyperlink" Target="https://mobile.azure.com/login" TargetMode="Externa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4.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71104" y="5294870"/>
            <a:ext cx="7835404" cy="1260500"/>
          </a:xfrm>
        </p:spPr>
        <p:txBody>
          <a:bodyPr/>
          <a:lstStyle/>
          <a:p>
            <a:r>
              <a:rPr lang="en-US" dirty="0"/>
              <a:t>Ben Ishiyama-Levy</a:t>
            </a:r>
          </a:p>
          <a:p>
            <a:r>
              <a:rPr lang="en-US" dirty="0"/>
              <a:t>Microsoft MVP | Xamarin Evangelist</a:t>
            </a:r>
          </a:p>
          <a:p>
            <a:r>
              <a:rPr lang="en-US" dirty="0">
                <a:hlinkClick r:id="rId3"/>
              </a:rPr>
              <a:t>ben@xamariners.com</a:t>
            </a:r>
            <a:endParaRPr lang="en-US" dirty="0"/>
          </a:p>
          <a:p>
            <a:r>
              <a:rPr lang="en-US" dirty="0"/>
              <a:t>http://www.meetup.com/SingaporeMobileDev/</a:t>
            </a:r>
          </a:p>
        </p:txBody>
      </p:sp>
      <p:sp>
        <p:nvSpPr>
          <p:cNvPr id="3" name="Title 2"/>
          <p:cNvSpPr>
            <a:spLocks noGrp="1"/>
          </p:cNvSpPr>
          <p:nvPr>
            <p:ph type="title"/>
          </p:nvPr>
        </p:nvSpPr>
        <p:spPr>
          <a:xfrm>
            <a:off x="2054268" y="2075840"/>
            <a:ext cx="8455069" cy="1801436"/>
          </a:xfrm>
        </p:spPr>
        <p:txBody>
          <a:bodyPr/>
          <a:lstStyle/>
          <a:p>
            <a:pPr algn="ctr"/>
            <a:r>
              <a:rPr lang="en-US" sz="6600" dirty="0"/>
              <a:t>Visual Studio </a:t>
            </a:r>
            <a:br>
              <a:rPr lang="en-US" sz="6600" dirty="0"/>
            </a:br>
            <a:r>
              <a:rPr lang="en-US" sz="6600" dirty="0"/>
              <a:t>Mobile Center</a:t>
            </a:r>
          </a:p>
        </p:txBody>
      </p:sp>
      <p:sp>
        <p:nvSpPr>
          <p:cNvPr id="5" name="Text Placeholder 4"/>
          <p:cNvSpPr>
            <a:spLocks noGrp="1"/>
          </p:cNvSpPr>
          <p:nvPr>
            <p:ph type="body" sz="quarter" idx="13"/>
          </p:nvPr>
        </p:nvSpPr>
        <p:spPr/>
        <p:txBody>
          <a:bodyPr/>
          <a:lstStyle/>
          <a:p>
            <a:r>
              <a:rPr lang="en-US" dirty="0"/>
              <a:t>99/4A</a:t>
            </a:r>
          </a:p>
        </p:txBody>
      </p:sp>
      <p:pic>
        <p:nvPicPr>
          <p:cNvPr id="2" name="Picture 1"/>
          <p:cNvPicPr>
            <a:picLocks noChangeAspect="1"/>
          </p:cNvPicPr>
          <p:nvPr/>
        </p:nvPicPr>
        <p:blipFill>
          <a:blip r:embed="rId4"/>
          <a:stretch>
            <a:fillRect/>
          </a:stretch>
        </p:blipFill>
        <p:spPr>
          <a:xfrm>
            <a:off x="8386354" y="301617"/>
            <a:ext cx="3564922" cy="440924"/>
          </a:xfrm>
          <a:prstGeom prst="rect">
            <a:avLst/>
          </a:prstGeom>
        </p:spPr>
      </p:pic>
      <p:pic>
        <p:nvPicPr>
          <p:cNvPr id="6" name="Picture 5"/>
          <p:cNvPicPr>
            <a:picLocks noChangeAspect="1"/>
          </p:cNvPicPr>
          <p:nvPr/>
        </p:nvPicPr>
        <p:blipFill>
          <a:blip r:embed="rId5"/>
          <a:stretch>
            <a:fillRect/>
          </a:stretch>
        </p:blipFill>
        <p:spPr>
          <a:xfrm>
            <a:off x="9011098" y="2143282"/>
            <a:ext cx="2940178" cy="1666552"/>
          </a:xfrm>
          <a:prstGeom prst="rect">
            <a:avLst/>
          </a:prstGeom>
          <a:effectLst>
            <a:outerShdw dist="50800" dir="5400000" algn="ctr" rotWithShape="0">
              <a:srgbClr val="000000"/>
            </a:outerShdw>
          </a:effectLst>
        </p:spPr>
      </p:pic>
    </p:spTree>
    <p:extLst>
      <p:ext uri="{BB962C8B-B14F-4D97-AF65-F5344CB8AC3E}">
        <p14:creationId xmlns:p14="http://schemas.microsoft.com/office/powerpoint/2010/main" val="1418468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One Portal</a:t>
            </a:r>
            <a:endParaRPr lang="en-US" sz="7646" spc="0" dirty="0">
              <a:solidFill>
                <a:schemeClr val="tx1"/>
              </a:solidFill>
              <a:latin typeface="+mn-lt"/>
            </a:endParaRPr>
          </a:p>
        </p:txBody>
      </p:sp>
      <p:sp>
        <p:nvSpPr>
          <p:cNvPr id="12" name="TextBox 11"/>
          <p:cNvSpPr txBox="1"/>
          <p:nvPr/>
        </p:nvSpPr>
        <p:spPr>
          <a:xfrm>
            <a:off x="1383958" y="1778795"/>
            <a:ext cx="8943950" cy="478900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Consolidation of acquired platforms, azure apps and open source projects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Microsoft branding</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Everything mobile related under one umbrella</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No longer need to use 6 different portals</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Mix and match services</a:t>
            </a:r>
          </a:p>
        </p:txBody>
      </p:sp>
      <p:pic>
        <p:nvPicPr>
          <p:cNvPr id="2" name="Picture 1"/>
          <p:cNvPicPr>
            <a:picLocks noChangeAspect="1"/>
          </p:cNvPicPr>
          <p:nvPr/>
        </p:nvPicPr>
        <p:blipFill>
          <a:blip r:embed="rId5"/>
          <a:stretch>
            <a:fillRect/>
          </a:stretch>
        </p:blipFill>
        <p:spPr>
          <a:xfrm>
            <a:off x="8498161" y="2133323"/>
            <a:ext cx="3659494" cy="3305349"/>
          </a:xfrm>
          <a:prstGeom prst="rect">
            <a:avLst/>
          </a:prstGeom>
        </p:spPr>
      </p:pic>
    </p:spTree>
    <p:extLst>
      <p:ext uri="{BB962C8B-B14F-4D97-AF65-F5344CB8AC3E}">
        <p14:creationId xmlns:p14="http://schemas.microsoft.com/office/powerpoint/2010/main" val="3826347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Features</a:t>
            </a:r>
            <a:endParaRPr lang="en-US" sz="7646" spc="0" dirty="0">
              <a:solidFill>
                <a:schemeClr val="tx1"/>
              </a:solidFill>
              <a:latin typeface="+mn-lt"/>
            </a:endParaRPr>
          </a:p>
        </p:txBody>
      </p:sp>
      <p:sp>
        <p:nvSpPr>
          <p:cNvPr id="12" name="TextBox 11"/>
          <p:cNvSpPr txBox="1"/>
          <p:nvPr/>
        </p:nvSpPr>
        <p:spPr>
          <a:xfrm>
            <a:off x="1383958" y="1778795"/>
            <a:ext cx="8943950" cy="393646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Mobile platforms: </a:t>
            </a:r>
          </a:p>
          <a:p>
            <a:pPr marL="800100" lvl="1"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Objective-C, Swift, Java, </a:t>
            </a:r>
            <a:r>
              <a:rPr lang="en-US" sz="2800" dirty="0" err="1">
                <a:gradFill>
                  <a:gsLst>
                    <a:gs pos="2917">
                      <a:schemeClr val="tx1"/>
                    </a:gs>
                    <a:gs pos="30000">
                      <a:schemeClr val="tx1"/>
                    </a:gs>
                  </a:gsLst>
                  <a:lin ang="5400000" scaled="0"/>
                </a:gradFill>
              </a:rPr>
              <a:t>Xamarin</a:t>
            </a:r>
            <a:r>
              <a:rPr lang="en-US" sz="2800" dirty="0">
                <a:gradFill>
                  <a:gsLst>
                    <a:gs pos="2917">
                      <a:schemeClr val="tx1"/>
                    </a:gs>
                    <a:gs pos="30000">
                      <a:schemeClr val="tx1"/>
                    </a:gs>
                  </a:gsLst>
                  <a:lin ang="5400000" scaled="0"/>
                </a:gradFill>
              </a:rPr>
              <a:t>, React Native </a:t>
            </a:r>
            <a:r>
              <a:rPr lang="en-US" sz="2800" dirty="0">
                <a:gradFill>
                  <a:gsLst>
                    <a:gs pos="2917">
                      <a:schemeClr val="tx1"/>
                    </a:gs>
                    <a:gs pos="30000">
                      <a:schemeClr val="tx1"/>
                    </a:gs>
                  </a:gsLst>
                  <a:lin ang="5400000" scaled="0"/>
                </a:gradFill>
              </a:rPr>
              <a:t>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GB" sz="2800" dirty="0">
                <a:gradFill>
                  <a:gsLst>
                    <a:gs pos="2917">
                      <a:schemeClr val="tx1"/>
                    </a:gs>
                    <a:gs pos="30000">
                      <a:schemeClr val="tx1"/>
                    </a:gs>
                  </a:gsLst>
                  <a:lin ang="5400000" scaled="0"/>
                </a:gradFill>
              </a:rPr>
              <a:t>Lifecycle features:</a:t>
            </a:r>
          </a:p>
          <a:p>
            <a:pPr marL="800100" lvl="1" indent="-342900">
              <a:lnSpc>
                <a:spcPct val="90000"/>
              </a:lnSpc>
              <a:spcAft>
                <a:spcPts val="600"/>
              </a:spcAft>
              <a:buFont typeface="Arial" panose="020B0604020202020204" pitchFamily="34" charset="0"/>
              <a:buChar char="•"/>
            </a:pPr>
            <a:r>
              <a:rPr lang="en-GB" sz="2800" dirty="0">
                <a:gradFill>
                  <a:gsLst>
                    <a:gs pos="2917">
                      <a:schemeClr val="tx1"/>
                    </a:gs>
                    <a:gs pos="30000">
                      <a:schemeClr val="tx1"/>
                    </a:gs>
                  </a:gsLst>
                  <a:lin ang="5400000" scaled="0"/>
                </a:gradFill>
              </a:rPr>
              <a:t> Build, Test, Crash, Beta Distribution, Analytics</a:t>
            </a:r>
          </a:p>
          <a:p>
            <a:pPr lvl="1">
              <a:lnSpc>
                <a:spcPct val="90000"/>
              </a:lnSpc>
              <a:spcAft>
                <a:spcPts val="600"/>
              </a:spcAft>
            </a:pPr>
            <a:r>
              <a:rPr lang="en-GB" sz="2800" dirty="0">
                <a:gradFill>
                  <a:gsLst>
                    <a:gs pos="2917">
                      <a:schemeClr val="tx1"/>
                    </a:gs>
                    <a:gs pos="30000">
                      <a:schemeClr val="tx1"/>
                    </a:gs>
                  </a:gsLst>
                  <a:lin ang="5400000" scaled="0"/>
                </a:gradFill>
              </a:rPr>
              <a:t> </a:t>
            </a:r>
          </a:p>
          <a:p>
            <a:pPr marL="342900" indent="-342900">
              <a:lnSpc>
                <a:spcPct val="90000"/>
              </a:lnSpc>
              <a:spcAft>
                <a:spcPts val="600"/>
              </a:spcAft>
              <a:buFont typeface="Arial" panose="020B0604020202020204" pitchFamily="34" charset="0"/>
              <a:buChar char="•"/>
            </a:pPr>
            <a:r>
              <a:rPr lang="en-GB" sz="2800" dirty="0">
                <a:gradFill>
                  <a:gsLst>
                    <a:gs pos="2917">
                      <a:schemeClr val="tx1"/>
                    </a:gs>
                    <a:gs pos="30000">
                      <a:schemeClr val="tx1"/>
                    </a:gs>
                  </a:gsLst>
                  <a:lin ang="5400000" scaled="0"/>
                </a:gradFill>
              </a:rPr>
              <a:t>Cloud features:</a:t>
            </a:r>
          </a:p>
          <a:p>
            <a:pPr marL="800100" lvl="1" indent="-342900">
              <a:lnSpc>
                <a:spcPct val="90000"/>
              </a:lnSpc>
              <a:spcAft>
                <a:spcPts val="600"/>
              </a:spcAft>
              <a:buFont typeface="Arial" panose="020B0604020202020204" pitchFamily="34" charset="0"/>
              <a:buChar char="•"/>
            </a:pPr>
            <a:r>
              <a:rPr lang="en-GB" sz="2800" dirty="0">
                <a:gradFill>
                  <a:gsLst>
                    <a:gs pos="2917">
                      <a:schemeClr val="tx1"/>
                    </a:gs>
                    <a:gs pos="30000">
                      <a:schemeClr val="tx1"/>
                    </a:gs>
                  </a:gsLst>
                  <a:lin ang="5400000" scaled="0"/>
                </a:gradFill>
              </a:rPr>
              <a:t> Authentication, Easy tables, Offline sync</a:t>
            </a:r>
            <a:endParaRPr lang="en-US" sz="2800"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5"/>
          <a:stretch>
            <a:fillRect/>
          </a:stretch>
        </p:blipFill>
        <p:spPr>
          <a:xfrm>
            <a:off x="8092894" y="3632891"/>
            <a:ext cx="3859268" cy="2595025"/>
          </a:xfrm>
          <a:prstGeom prst="rect">
            <a:avLst/>
          </a:prstGeom>
        </p:spPr>
      </p:pic>
    </p:spTree>
    <p:extLst>
      <p:ext uri="{BB962C8B-B14F-4D97-AF65-F5344CB8AC3E}">
        <p14:creationId xmlns:p14="http://schemas.microsoft.com/office/powerpoint/2010/main" val="2941899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Sign-In</a:t>
            </a:r>
            <a:endParaRPr lang="en-US" sz="7646" spc="0" dirty="0">
              <a:solidFill>
                <a:schemeClr val="tx1"/>
              </a:solidFill>
              <a:latin typeface="+mn-lt"/>
            </a:endParaRPr>
          </a:p>
        </p:txBody>
      </p:sp>
      <p:sp>
        <p:nvSpPr>
          <p:cNvPr id="12" name="TextBox 11"/>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13" name="Group 12"/>
          <p:cNvGrpSpPr/>
          <p:nvPr/>
        </p:nvGrpSpPr>
        <p:grpSpPr>
          <a:xfrm>
            <a:off x="5718600" y="5819471"/>
            <a:ext cx="5524062" cy="408445"/>
            <a:chOff x="5833269" y="5935662"/>
            <a:chExt cx="5634831" cy="416635"/>
          </a:xfrm>
        </p:grpSpPr>
        <p:sp>
          <p:nvSpPr>
            <p:cNvPr id="14" name="TextBox 13"/>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6" name="TextBox 15"/>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8" name="Picture 17"/>
          <p:cNvPicPr>
            <a:picLocks noChangeAspect="1"/>
          </p:cNvPicPr>
          <p:nvPr/>
        </p:nvPicPr>
        <p:blipFill>
          <a:blip r:embed="rId4"/>
          <a:stretch>
            <a:fillRect/>
          </a:stretch>
        </p:blipFill>
        <p:spPr>
          <a:xfrm>
            <a:off x="8386354" y="301617"/>
            <a:ext cx="3564922" cy="440924"/>
          </a:xfrm>
          <a:prstGeom prst="rect">
            <a:avLst/>
          </a:prstGeom>
        </p:spPr>
      </p:pic>
      <p:sp>
        <p:nvSpPr>
          <p:cNvPr id="19" name="TextBox 18"/>
          <p:cNvSpPr txBox="1"/>
          <p:nvPr/>
        </p:nvSpPr>
        <p:spPr>
          <a:xfrm>
            <a:off x="271848" y="2037679"/>
            <a:ext cx="7191633" cy="610628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Currently in preview &amp; completely free</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Go to: </a:t>
            </a:r>
            <a:r>
              <a:rPr lang="en-US" sz="2800" dirty="0">
                <a:gradFill>
                  <a:gsLst>
                    <a:gs pos="2917">
                      <a:schemeClr val="tx1"/>
                    </a:gs>
                    <a:gs pos="30000">
                      <a:schemeClr val="tx1"/>
                    </a:gs>
                  </a:gsLst>
                  <a:lin ang="5400000" scaled="0"/>
                </a:gradFill>
                <a:hlinkClick r:id="rId5"/>
              </a:rPr>
              <a:t>https://mobile.azure.com/login</a:t>
            </a: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Existing HockeyApp users can use their existing credentials to sign-in</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Microsoft and GitHub accounts also available</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p:txBody>
      </p:sp>
      <p:pic>
        <p:nvPicPr>
          <p:cNvPr id="2" name="Picture 1"/>
          <p:cNvPicPr>
            <a:picLocks noChangeAspect="1"/>
          </p:cNvPicPr>
          <p:nvPr/>
        </p:nvPicPr>
        <p:blipFill>
          <a:blip r:embed="rId6"/>
          <a:stretch>
            <a:fillRect/>
          </a:stretch>
        </p:blipFill>
        <p:spPr>
          <a:xfrm>
            <a:off x="7843479" y="1123340"/>
            <a:ext cx="3996951" cy="52773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6316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Create an app</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2" name="Picture 1"/>
          <p:cNvPicPr>
            <a:picLocks noChangeAspect="1"/>
          </p:cNvPicPr>
          <p:nvPr/>
        </p:nvPicPr>
        <p:blipFill>
          <a:blip r:embed="rId5"/>
          <a:stretch>
            <a:fillRect/>
          </a:stretch>
        </p:blipFill>
        <p:spPr>
          <a:xfrm>
            <a:off x="1291939" y="1346887"/>
            <a:ext cx="9950723" cy="5387546"/>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bwMode="auto">
          <a:xfrm>
            <a:off x="6104238" y="3768811"/>
            <a:ext cx="1421027" cy="46955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6"/>
          <a:stretch>
            <a:fillRect/>
          </a:stretch>
        </p:blipFill>
        <p:spPr>
          <a:xfrm>
            <a:off x="8542132" y="1346886"/>
            <a:ext cx="2695850" cy="5387547"/>
          </a:xfrm>
          <a:prstGeom prst="rect">
            <a:avLst/>
          </a:prstGeom>
        </p:spPr>
      </p:pic>
    </p:spTree>
    <p:extLst>
      <p:ext uri="{BB962C8B-B14F-4D97-AF65-F5344CB8AC3E}">
        <p14:creationId xmlns:p14="http://schemas.microsoft.com/office/powerpoint/2010/main" val="1902850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App Dashboard</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3" name="Picture 2"/>
          <p:cNvPicPr>
            <a:picLocks noChangeAspect="1"/>
          </p:cNvPicPr>
          <p:nvPr/>
        </p:nvPicPr>
        <p:blipFill>
          <a:blip r:embed="rId5"/>
          <a:stretch>
            <a:fillRect/>
          </a:stretch>
        </p:blipFill>
        <p:spPr>
          <a:xfrm>
            <a:off x="1291939" y="1348069"/>
            <a:ext cx="9950752" cy="5395888"/>
          </a:xfrm>
          <a:prstGeom prst="rect">
            <a:avLst/>
          </a:prstGeom>
        </p:spPr>
      </p:pic>
      <p:sp>
        <p:nvSpPr>
          <p:cNvPr id="2" name="Rectangle 1"/>
          <p:cNvSpPr/>
          <p:nvPr/>
        </p:nvSpPr>
        <p:spPr bwMode="auto">
          <a:xfrm>
            <a:off x="3893976" y="3837991"/>
            <a:ext cx="5648130" cy="63448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6"/>
          <a:stretch>
            <a:fillRect/>
          </a:stretch>
        </p:blipFill>
        <p:spPr>
          <a:xfrm>
            <a:off x="1530125" y="3870758"/>
            <a:ext cx="9478744" cy="10129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50780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Install Packages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2" name="Picture 1"/>
          <p:cNvPicPr>
            <a:picLocks noChangeAspect="1"/>
          </p:cNvPicPr>
          <p:nvPr/>
        </p:nvPicPr>
        <p:blipFill>
          <a:blip r:embed="rId5"/>
          <a:stretch>
            <a:fillRect/>
          </a:stretch>
        </p:blipFill>
        <p:spPr>
          <a:xfrm>
            <a:off x="1580333" y="1260000"/>
            <a:ext cx="8387347" cy="545760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6"/>
          <a:stretch>
            <a:fillRect/>
          </a:stretch>
        </p:blipFill>
        <p:spPr>
          <a:xfrm>
            <a:off x="1576766" y="1260000"/>
            <a:ext cx="8390914" cy="5611423"/>
          </a:xfrm>
          <a:prstGeom prst="rect">
            <a:avLst/>
          </a:prstGeom>
        </p:spPr>
      </p:pic>
      <p:pic>
        <p:nvPicPr>
          <p:cNvPr id="4" name="Picture 3"/>
          <p:cNvPicPr>
            <a:picLocks noChangeAspect="1"/>
          </p:cNvPicPr>
          <p:nvPr/>
        </p:nvPicPr>
        <p:blipFill>
          <a:blip r:embed="rId7"/>
          <a:stretch>
            <a:fillRect/>
          </a:stretch>
        </p:blipFill>
        <p:spPr>
          <a:xfrm>
            <a:off x="1580332" y="1260000"/>
            <a:ext cx="8387348" cy="5492548"/>
          </a:xfrm>
          <a:prstGeom prst="rect">
            <a:avLst/>
          </a:prstGeom>
        </p:spPr>
      </p:pic>
      <p:pic>
        <p:nvPicPr>
          <p:cNvPr id="5" name="Picture 4"/>
          <p:cNvPicPr>
            <a:picLocks noChangeAspect="1"/>
          </p:cNvPicPr>
          <p:nvPr/>
        </p:nvPicPr>
        <p:blipFill>
          <a:blip r:embed="rId8"/>
          <a:stretch>
            <a:fillRect/>
          </a:stretch>
        </p:blipFill>
        <p:spPr>
          <a:xfrm>
            <a:off x="1580333" y="1260000"/>
            <a:ext cx="8402023" cy="5677200"/>
          </a:xfrm>
          <a:prstGeom prst="rect">
            <a:avLst/>
          </a:prstGeom>
        </p:spPr>
      </p:pic>
      <p:pic>
        <p:nvPicPr>
          <p:cNvPr id="6" name="Picture 5"/>
          <p:cNvPicPr>
            <a:picLocks noChangeAspect="1"/>
          </p:cNvPicPr>
          <p:nvPr/>
        </p:nvPicPr>
        <p:blipFill>
          <a:blip r:embed="rId9"/>
          <a:stretch>
            <a:fillRect/>
          </a:stretch>
        </p:blipFill>
        <p:spPr>
          <a:xfrm>
            <a:off x="1595009" y="1260000"/>
            <a:ext cx="8387347" cy="5661605"/>
          </a:xfrm>
          <a:prstGeom prst="rect">
            <a:avLst/>
          </a:prstGeom>
        </p:spPr>
      </p:pic>
      <p:pic>
        <p:nvPicPr>
          <p:cNvPr id="7" name="Picture 6"/>
          <p:cNvPicPr>
            <a:picLocks noChangeAspect="1"/>
          </p:cNvPicPr>
          <p:nvPr/>
        </p:nvPicPr>
        <p:blipFill>
          <a:blip r:embed="rId10"/>
          <a:stretch>
            <a:fillRect/>
          </a:stretch>
        </p:blipFill>
        <p:spPr>
          <a:xfrm>
            <a:off x="1587241" y="1269714"/>
            <a:ext cx="8387777" cy="5626800"/>
          </a:xfrm>
          <a:prstGeom prst="rect">
            <a:avLst/>
          </a:prstGeom>
        </p:spPr>
      </p:pic>
      <p:pic>
        <p:nvPicPr>
          <p:cNvPr id="10" name="Picture 9"/>
          <p:cNvPicPr>
            <a:picLocks noChangeAspect="1"/>
          </p:cNvPicPr>
          <p:nvPr/>
        </p:nvPicPr>
        <p:blipFill>
          <a:blip r:embed="rId11"/>
          <a:stretch>
            <a:fillRect/>
          </a:stretch>
        </p:blipFill>
        <p:spPr>
          <a:xfrm>
            <a:off x="1587241" y="1269714"/>
            <a:ext cx="8377441" cy="5701314"/>
          </a:xfrm>
          <a:prstGeom prst="rect">
            <a:avLst/>
          </a:prstGeom>
        </p:spPr>
      </p:pic>
    </p:spTree>
    <p:extLst>
      <p:ext uri="{BB962C8B-B14F-4D97-AF65-F5344CB8AC3E}">
        <p14:creationId xmlns:p14="http://schemas.microsoft.com/office/powerpoint/2010/main" val="3536227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App Dashboard</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12" name="Picture 11"/>
          <p:cNvPicPr>
            <a:picLocks noChangeAspect="1"/>
          </p:cNvPicPr>
          <p:nvPr/>
        </p:nvPicPr>
        <p:blipFill>
          <a:blip r:embed="rId5"/>
          <a:stretch>
            <a:fillRect/>
          </a:stretch>
        </p:blipFill>
        <p:spPr>
          <a:xfrm>
            <a:off x="1134688" y="1275379"/>
            <a:ext cx="9950752" cy="5395888"/>
          </a:xfrm>
          <a:prstGeom prst="rect">
            <a:avLst/>
          </a:prstGeom>
        </p:spPr>
      </p:pic>
      <p:sp>
        <p:nvSpPr>
          <p:cNvPr id="14" name="Rectangle 13"/>
          <p:cNvSpPr/>
          <p:nvPr/>
        </p:nvSpPr>
        <p:spPr bwMode="auto">
          <a:xfrm>
            <a:off x="3886672" y="4381032"/>
            <a:ext cx="5648130" cy="106432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p:cNvPicPr>
            <a:picLocks noChangeAspect="1"/>
          </p:cNvPicPr>
          <p:nvPr/>
        </p:nvPicPr>
        <p:blipFill>
          <a:blip r:embed="rId6"/>
          <a:stretch>
            <a:fillRect/>
          </a:stretch>
        </p:blipFill>
        <p:spPr>
          <a:xfrm>
            <a:off x="1606133" y="3381714"/>
            <a:ext cx="9346969" cy="262232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p:cNvPicPr>
            <a:picLocks noChangeAspect="1"/>
          </p:cNvPicPr>
          <p:nvPr/>
        </p:nvPicPr>
        <p:blipFill>
          <a:blip r:embed="rId7"/>
          <a:stretch>
            <a:fillRect/>
          </a:stretch>
        </p:blipFill>
        <p:spPr>
          <a:xfrm>
            <a:off x="9434781" y="3822354"/>
            <a:ext cx="1177696" cy="1177696"/>
          </a:xfrm>
          <a:prstGeom prst="rect">
            <a:avLst/>
          </a:prstGeom>
        </p:spPr>
      </p:pic>
      <p:pic>
        <p:nvPicPr>
          <p:cNvPr id="2" name="Picture 1"/>
          <p:cNvPicPr>
            <a:picLocks noChangeAspect="1"/>
          </p:cNvPicPr>
          <p:nvPr/>
        </p:nvPicPr>
        <p:blipFill>
          <a:blip r:embed="rId8"/>
          <a:stretch>
            <a:fillRect/>
          </a:stretch>
        </p:blipFill>
        <p:spPr>
          <a:xfrm>
            <a:off x="1529573" y="3772166"/>
            <a:ext cx="9500088" cy="157488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9"/>
          <a:stretch>
            <a:fillRect/>
          </a:stretch>
        </p:blipFill>
        <p:spPr>
          <a:xfrm>
            <a:off x="9358555" y="3937681"/>
            <a:ext cx="1430170" cy="1430170"/>
          </a:xfrm>
          <a:prstGeom prst="rect">
            <a:avLst/>
          </a:prstGeom>
        </p:spPr>
      </p:pic>
    </p:spTree>
    <p:extLst>
      <p:ext uri="{BB962C8B-B14F-4D97-AF65-F5344CB8AC3E}">
        <p14:creationId xmlns:p14="http://schemas.microsoft.com/office/powerpoint/2010/main" val="559843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childTnLst>
                          </p:cTn>
                        </p:par>
                        <p:par>
                          <p:cTn id="27" fill="hold">
                            <p:stCondLst>
                              <p:cond delay="500"/>
                            </p:stCondLst>
                            <p:childTnLst>
                              <p:par>
                                <p:cTn id="28" presetID="53" presetClass="entr" presetSubtype="16"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Start SDK</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13" name="Picture 12"/>
          <p:cNvPicPr>
            <a:picLocks noChangeAspect="1"/>
          </p:cNvPicPr>
          <p:nvPr/>
        </p:nvPicPr>
        <p:blipFill>
          <a:blip r:embed="rId5"/>
          <a:stretch>
            <a:fillRect/>
          </a:stretch>
        </p:blipFill>
        <p:spPr>
          <a:xfrm>
            <a:off x="932333" y="1182747"/>
            <a:ext cx="10408372" cy="5045169"/>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6"/>
          <a:stretch>
            <a:fillRect/>
          </a:stretch>
        </p:blipFill>
        <p:spPr>
          <a:xfrm>
            <a:off x="932333" y="1182747"/>
            <a:ext cx="10408372" cy="5522219"/>
          </a:xfrm>
          <a:prstGeom prst="rect">
            <a:avLst/>
          </a:prstGeom>
        </p:spPr>
      </p:pic>
      <p:sp>
        <p:nvSpPr>
          <p:cNvPr id="18" name="Rectangle 17"/>
          <p:cNvSpPr/>
          <p:nvPr/>
        </p:nvSpPr>
        <p:spPr bwMode="auto">
          <a:xfrm>
            <a:off x="2016000" y="4536000"/>
            <a:ext cx="3643200" cy="3312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1490400" y="2095200"/>
            <a:ext cx="2563200" cy="3672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35246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Start SDK</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3" name="Picture 2"/>
          <p:cNvPicPr>
            <a:picLocks noChangeAspect="1"/>
          </p:cNvPicPr>
          <p:nvPr/>
        </p:nvPicPr>
        <p:blipFill>
          <a:blip r:embed="rId5"/>
          <a:stretch>
            <a:fillRect/>
          </a:stretch>
        </p:blipFill>
        <p:spPr>
          <a:xfrm>
            <a:off x="932333" y="1123340"/>
            <a:ext cx="10310329" cy="5650577"/>
          </a:xfrm>
          <a:prstGeom prst="rect">
            <a:avLst/>
          </a:prstGeom>
        </p:spPr>
      </p:pic>
      <p:pic>
        <p:nvPicPr>
          <p:cNvPr id="5" name="Picture 4"/>
          <p:cNvPicPr>
            <a:picLocks noChangeAspect="1"/>
          </p:cNvPicPr>
          <p:nvPr/>
        </p:nvPicPr>
        <p:blipFill>
          <a:blip r:embed="rId6"/>
          <a:stretch>
            <a:fillRect/>
          </a:stretch>
        </p:blipFill>
        <p:spPr>
          <a:xfrm>
            <a:off x="932332" y="1158053"/>
            <a:ext cx="10310329" cy="5355643"/>
          </a:xfrm>
          <a:prstGeom prst="rect">
            <a:avLst/>
          </a:prstGeom>
        </p:spPr>
      </p:pic>
      <p:pic>
        <p:nvPicPr>
          <p:cNvPr id="2" name="Picture 1"/>
          <p:cNvPicPr>
            <a:picLocks noChangeAspect="1"/>
          </p:cNvPicPr>
          <p:nvPr/>
        </p:nvPicPr>
        <p:blipFill>
          <a:blip r:embed="rId7"/>
          <a:stretch>
            <a:fillRect/>
          </a:stretch>
        </p:blipFill>
        <p:spPr>
          <a:xfrm>
            <a:off x="932331" y="1123339"/>
            <a:ext cx="10299322" cy="5650577"/>
          </a:xfrm>
          <a:prstGeom prst="rect">
            <a:avLst/>
          </a:prstGeom>
        </p:spPr>
      </p:pic>
      <p:sp>
        <p:nvSpPr>
          <p:cNvPr id="4" name="Rectangle 3"/>
          <p:cNvSpPr/>
          <p:nvPr/>
        </p:nvSpPr>
        <p:spPr bwMode="auto">
          <a:xfrm>
            <a:off x="2451115" y="4095282"/>
            <a:ext cx="3630877" cy="35072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8"/>
          <a:stretch>
            <a:fillRect/>
          </a:stretch>
        </p:blipFill>
        <p:spPr>
          <a:xfrm>
            <a:off x="921322" y="1123341"/>
            <a:ext cx="10299322" cy="5650576"/>
          </a:xfrm>
          <a:prstGeom prst="rect">
            <a:avLst/>
          </a:prstGeom>
        </p:spPr>
      </p:pic>
      <p:sp>
        <p:nvSpPr>
          <p:cNvPr id="14" name="Rectangle 13"/>
          <p:cNvSpPr/>
          <p:nvPr/>
        </p:nvSpPr>
        <p:spPr bwMode="auto">
          <a:xfrm>
            <a:off x="2451115" y="5784758"/>
            <a:ext cx="4008329" cy="31358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6945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latin typeface="+mn-lt"/>
              </a:rPr>
              <a:t>Connect to repo</a:t>
            </a: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2" name="TextBox 11"/>
          <p:cNvSpPr txBox="1"/>
          <p:nvPr/>
        </p:nvSpPr>
        <p:spPr>
          <a:xfrm>
            <a:off x="895441" y="1598611"/>
            <a:ext cx="10567319" cy="6832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Dec 2017: GitHub Supported. More to come </a:t>
            </a:r>
          </a:p>
        </p:txBody>
      </p:sp>
      <p:pic>
        <p:nvPicPr>
          <p:cNvPr id="2" name="Picture 1"/>
          <p:cNvPicPr>
            <a:picLocks noChangeAspect="1"/>
          </p:cNvPicPr>
          <p:nvPr/>
        </p:nvPicPr>
        <p:blipFill>
          <a:blip r:embed="rId5"/>
          <a:stretch>
            <a:fillRect/>
          </a:stretch>
        </p:blipFill>
        <p:spPr>
          <a:xfrm>
            <a:off x="1853852" y="2281874"/>
            <a:ext cx="8263540" cy="4344393"/>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6"/>
          <a:stretch>
            <a:fillRect/>
          </a:stretch>
        </p:blipFill>
        <p:spPr>
          <a:xfrm>
            <a:off x="1849645" y="2291643"/>
            <a:ext cx="8234294" cy="4347155"/>
          </a:xfrm>
          <a:prstGeom prst="rect">
            <a:avLst/>
          </a:prstGeom>
        </p:spPr>
      </p:pic>
    </p:spTree>
    <p:extLst>
      <p:ext uri="{BB962C8B-B14F-4D97-AF65-F5344CB8AC3E}">
        <p14:creationId xmlns:p14="http://schemas.microsoft.com/office/powerpoint/2010/main" val="2212517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pic>
        <p:nvPicPr>
          <p:cNvPr id="4" name="Picture 3"/>
          <p:cNvPicPr>
            <a:picLocks noChangeAspect="1"/>
          </p:cNvPicPr>
          <p:nvPr/>
        </p:nvPicPr>
        <p:blipFill>
          <a:blip r:embed="rId4"/>
          <a:stretch>
            <a:fillRect/>
          </a:stretch>
        </p:blipFill>
        <p:spPr>
          <a:xfrm>
            <a:off x="0" y="0"/>
            <a:ext cx="13417327" cy="6858000"/>
          </a:xfrm>
          <a:prstGeom prst="rect">
            <a:avLst/>
          </a:prstGeom>
        </p:spPr>
      </p:pic>
      <p:pic>
        <p:nvPicPr>
          <p:cNvPr id="18" name="Picture 17"/>
          <p:cNvPicPr>
            <a:picLocks noChangeAspect="1"/>
          </p:cNvPicPr>
          <p:nvPr/>
        </p:nvPicPr>
        <p:blipFill>
          <a:blip r:embed="rId5"/>
          <a:stretch>
            <a:fillRect/>
          </a:stretch>
        </p:blipFill>
        <p:spPr>
          <a:xfrm>
            <a:off x="8386354" y="301617"/>
            <a:ext cx="3564922" cy="440924"/>
          </a:xfrm>
          <a:prstGeom prst="rect">
            <a:avLst/>
          </a:prstGeom>
        </p:spPr>
      </p:pic>
    </p:spTree>
    <p:extLst>
      <p:ext uri="{BB962C8B-B14F-4D97-AF65-F5344CB8AC3E}">
        <p14:creationId xmlns:p14="http://schemas.microsoft.com/office/powerpoint/2010/main" val="18208844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latin typeface="+mn-lt"/>
              </a:rPr>
              <a:t>Build</a:t>
            </a:r>
          </a:p>
          <a:p>
            <a:pPr defTabSz="914367">
              <a:lnSpc>
                <a:spcPct val="60000"/>
              </a:lnSpc>
              <a:buClr>
                <a:srgbClr val="FFFFFF"/>
              </a:buClr>
              <a:buSzPct val="90000"/>
            </a:pP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2" name="TextBox 11"/>
          <p:cNvSpPr txBox="1"/>
          <p:nvPr/>
        </p:nvSpPr>
        <p:spPr>
          <a:xfrm>
            <a:off x="895441" y="1375312"/>
            <a:ext cx="10567319" cy="107106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iOS: no longer </a:t>
            </a:r>
            <a:r>
              <a:rPr lang="en-US" sz="2800" dirty="0" err="1">
                <a:gradFill>
                  <a:gsLst>
                    <a:gs pos="2917">
                      <a:schemeClr val="tx1"/>
                    </a:gs>
                    <a:gs pos="30000">
                      <a:schemeClr val="tx1"/>
                    </a:gs>
                  </a:gsLst>
                  <a:lin ang="5400000" scaled="0"/>
                </a:gradFill>
              </a:rPr>
              <a:t>macOS</a:t>
            </a:r>
            <a:r>
              <a:rPr lang="en-US" sz="2800" dirty="0">
                <a:gradFill>
                  <a:gsLst>
                    <a:gs pos="2917">
                      <a:schemeClr val="tx1"/>
                    </a:gs>
                    <a:gs pos="30000">
                      <a:schemeClr val="tx1"/>
                    </a:gs>
                  </a:gsLst>
                  <a:lin ang="5400000" scaled="0"/>
                </a:gradFill>
              </a:rPr>
              <a:t> build machine. VSMC sorts it out for you</a:t>
            </a:r>
          </a:p>
        </p:txBody>
      </p:sp>
      <p:pic>
        <p:nvPicPr>
          <p:cNvPr id="3" name="Picture 2"/>
          <p:cNvPicPr>
            <a:picLocks noChangeAspect="1"/>
          </p:cNvPicPr>
          <p:nvPr/>
        </p:nvPicPr>
        <p:blipFill>
          <a:blip r:embed="rId5"/>
          <a:stretch>
            <a:fillRect/>
          </a:stretch>
        </p:blipFill>
        <p:spPr>
          <a:xfrm>
            <a:off x="1849644" y="2291643"/>
            <a:ext cx="8235507" cy="4347155"/>
          </a:xfrm>
          <a:prstGeom prst="rect">
            <a:avLst/>
          </a:prstGeom>
        </p:spPr>
      </p:pic>
      <p:pic>
        <p:nvPicPr>
          <p:cNvPr id="4" name="Picture 3"/>
          <p:cNvPicPr>
            <a:picLocks noChangeAspect="1"/>
          </p:cNvPicPr>
          <p:nvPr/>
        </p:nvPicPr>
        <p:blipFill>
          <a:blip r:embed="rId6"/>
          <a:stretch>
            <a:fillRect/>
          </a:stretch>
        </p:blipFill>
        <p:spPr>
          <a:xfrm>
            <a:off x="1849644" y="2307167"/>
            <a:ext cx="8235507" cy="4339015"/>
          </a:xfrm>
          <a:prstGeom prst="rect">
            <a:avLst/>
          </a:prstGeom>
        </p:spPr>
      </p:pic>
      <p:pic>
        <p:nvPicPr>
          <p:cNvPr id="7" name="Picture 6"/>
          <p:cNvPicPr>
            <a:picLocks noChangeAspect="1"/>
          </p:cNvPicPr>
          <p:nvPr/>
        </p:nvPicPr>
        <p:blipFill>
          <a:blip r:embed="rId7"/>
          <a:stretch>
            <a:fillRect/>
          </a:stretch>
        </p:blipFill>
        <p:spPr>
          <a:xfrm>
            <a:off x="1849643" y="2307167"/>
            <a:ext cx="8235507" cy="4356589"/>
          </a:xfrm>
          <a:prstGeom prst="rect">
            <a:avLst/>
          </a:prstGeom>
        </p:spPr>
      </p:pic>
    </p:spTree>
    <p:extLst>
      <p:ext uri="{BB962C8B-B14F-4D97-AF65-F5344CB8AC3E}">
        <p14:creationId xmlns:p14="http://schemas.microsoft.com/office/powerpoint/2010/main" val="4253304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2" name="TextBox 11"/>
          <p:cNvSpPr txBox="1"/>
          <p:nvPr/>
        </p:nvSpPr>
        <p:spPr>
          <a:xfrm>
            <a:off x="1383956" y="2102645"/>
            <a:ext cx="10567319" cy="11480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Open Source project Sep 2015	</a:t>
            </a:r>
          </a:p>
          <a:p>
            <a:pPr>
              <a:lnSpc>
                <a:spcPct val="90000"/>
              </a:lnSpc>
              <a:spcAft>
                <a:spcPts val="600"/>
              </a:spcAft>
            </a:pPr>
            <a:r>
              <a:rPr lang="en-US" sz="28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040054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2" name="TextBox 11"/>
          <p:cNvSpPr txBox="1"/>
          <p:nvPr/>
        </p:nvSpPr>
        <p:spPr>
          <a:xfrm>
            <a:off x="1383956" y="2102645"/>
            <a:ext cx="10567319" cy="11480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Open Source project Sep 2015	</a:t>
            </a:r>
          </a:p>
          <a:p>
            <a:pPr>
              <a:lnSpc>
                <a:spcPct val="90000"/>
              </a:lnSpc>
              <a:spcAft>
                <a:spcPts val="600"/>
              </a:spcAft>
            </a:pPr>
            <a:r>
              <a:rPr lang="en-US" sz="28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929381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2" name="TextBox 11"/>
          <p:cNvSpPr txBox="1"/>
          <p:nvPr/>
        </p:nvSpPr>
        <p:spPr>
          <a:xfrm>
            <a:off x="1383956" y="2102645"/>
            <a:ext cx="10567319" cy="11480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Open Source project Sep 2015	</a:t>
            </a:r>
          </a:p>
          <a:p>
            <a:pPr>
              <a:lnSpc>
                <a:spcPct val="90000"/>
              </a:lnSpc>
              <a:spcAft>
                <a:spcPts val="600"/>
              </a:spcAft>
            </a:pPr>
            <a:r>
              <a:rPr lang="en-US" sz="28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456344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2" name="TextBox 11"/>
          <p:cNvSpPr txBox="1"/>
          <p:nvPr/>
        </p:nvSpPr>
        <p:spPr>
          <a:xfrm>
            <a:off x="1383956" y="2102645"/>
            <a:ext cx="10567319" cy="11480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Open Source project Sep 2015	</a:t>
            </a:r>
          </a:p>
          <a:p>
            <a:pPr>
              <a:lnSpc>
                <a:spcPct val="90000"/>
              </a:lnSpc>
              <a:spcAft>
                <a:spcPts val="600"/>
              </a:spcAft>
            </a:pPr>
            <a:r>
              <a:rPr lang="en-US" sz="28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217448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Thank You! Questions?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6265"/>
            <a:ext cx="4122014"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Ben Ishiyama-Levy</a:t>
            </a:r>
          </a:p>
          <a:p>
            <a:r>
              <a:rPr lang="en-US" sz="1961" dirty="0" err="1">
                <a:latin typeface="+mj-lt"/>
                <a:cs typeface="Arial"/>
              </a:rPr>
              <a:t>Xamarin</a:t>
            </a:r>
            <a:r>
              <a:rPr lang="en-US" sz="1961" dirty="0">
                <a:latin typeface="+mj-lt"/>
                <a:cs typeface="Arial"/>
              </a:rPr>
              <a:t> Evangelist</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71"/>
            <a:ext cx="9541633" cy="408445"/>
            <a:chOff x="1735137" y="5935662"/>
            <a:chExt cx="9732963" cy="416635"/>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a:latin typeface="+mj-lt"/>
                  <a:cs typeface="Arial"/>
                </a:rPr>
                <a:t>ben@xamariners.com</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Tree>
    <p:extLst>
      <p:ext uri="{BB962C8B-B14F-4D97-AF65-F5344CB8AC3E}">
        <p14:creationId xmlns:p14="http://schemas.microsoft.com/office/powerpoint/2010/main" val="209846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3" name="Picture 2"/>
          <p:cNvPicPr>
            <a:picLocks noChangeAspect="1"/>
          </p:cNvPicPr>
          <p:nvPr/>
        </p:nvPicPr>
        <p:blipFill>
          <a:blip r:embed="rId5"/>
          <a:stretch>
            <a:fillRect/>
          </a:stretch>
        </p:blipFill>
        <p:spPr>
          <a:xfrm>
            <a:off x="7860096" y="1940684"/>
            <a:ext cx="3928506" cy="2020374"/>
          </a:xfrm>
          <a:prstGeom prst="rect">
            <a:avLst/>
          </a:prstGeom>
        </p:spPr>
      </p:pic>
      <p:sp>
        <p:nvSpPr>
          <p:cNvPr id="4" name="TextBox 3"/>
          <p:cNvSpPr txBox="1"/>
          <p:nvPr/>
        </p:nvSpPr>
        <p:spPr>
          <a:xfrm>
            <a:off x="1383956" y="2102645"/>
            <a:ext cx="10567319" cy="378257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Acquired by Microsoft Dec 2014</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Distribution | Crashes | Analytics</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Name comes from iOS distribution ‘</a:t>
            </a:r>
            <a:r>
              <a:rPr lang="en-US" sz="2800" dirty="0" err="1">
                <a:gradFill>
                  <a:gsLst>
                    <a:gs pos="2917">
                      <a:schemeClr val="tx1"/>
                    </a:gs>
                    <a:gs pos="30000">
                      <a:schemeClr val="tx1"/>
                    </a:gs>
                  </a:gsLst>
                  <a:lin ang="5400000" scaled="0"/>
                </a:gradFill>
              </a:rPr>
              <a:t>adHoc</a:t>
            </a:r>
            <a:r>
              <a:rPr lang="en-US" sz="2800" dirty="0">
                <a:gradFill>
                  <a:gsLst>
                    <a:gs pos="2917">
                      <a:schemeClr val="tx1"/>
                    </a:gs>
                    <a:gs pos="30000">
                      <a:schemeClr val="tx1"/>
                    </a:gs>
                  </a:gsLst>
                  <a:lin ang="5400000" scaled="0"/>
                </a:gradFill>
              </a:rPr>
              <a:t>’ , being the ‘Key’ of the original open source project HockeyApp evolved from. (</a:t>
            </a:r>
            <a:r>
              <a:rPr lang="en-US" sz="2800" dirty="0" err="1">
                <a:gradFill>
                  <a:gsLst>
                    <a:gs pos="2917">
                      <a:schemeClr val="tx1"/>
                    </a:gs>
                    <a:gs pos="30000">
                      <a:schemeClr val="tx1"/>
                    </a:gs>
                  </a:gsLst>
                  <a:lin ang="5400000" scaled="0"/>
                </a:gradFill>
              </a:rPr>
              <a:t>AdHoc</a:t>
            </a:r>
            <a:r>
              <a:rPr lang="en-US" sz="2800" dirty="0">
                <a:gradFill>
                  <a:gsLst>
                    <a:gs pos="2917">
                      <a:schemeClr val="tx1"/>
                    </a:gs>
                    <a:gs pos="30000">
                      <a:schemeClr val="tx1"/>
                    </a:gs>
                  </a:gsLst>
                  <a:lin ang="5400000" scaled="0"/>
                </a:gradFill>
              </a:rPr>
              <a:t> is Key)</a:t>
            </a: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6" name="TextBox 15"/>
          <p:cNvSpPr txBox="1"/>
          <p:nvPr/>
        </p:nvSpPr>
        <p:spPr>
          <a:xfrm>
            <a:off x="1383956" y="1089905"/>
            <a:ext cx="2283082" cy="665375"/>
          </a:xfrm>
          <a:prstGeom prst="rect">
            <a:avLst/>
          </a:prstGeom>
          <a:noFill/>
        </p:spPr>
        <p:txBody>
          <a:bodyPr wrap="square" rtlCol="0">
            <a:spAutoFit/>
          </a:bodyPr>
          <a:lstStyle/>
          <a:p>
            <a:pPr>
              <a:lnSpc>
                <a:spcPct val="130000"/>
              </a:lnSpc>
            </a:pPr>
            <a:r>
              <a:rPr lang="en-US" sz="3200" dirty="0">
                <a:latin typeface="+mj-lt"/>
                <a:cs typeface="Arial"/>
              </a:rPr>
              <a:t>HockeyApp</a:t>
            </a:r>
          </a:p>
        </p:txBody>
      </p:sp>
    </p:spTree>
    <p:extLst>
      <p:ext uri="{BB962C8B-B14F-4D97-AF65-F5344CB8AC3E}">
        <p14:creationId xmlns:p14="http://schemas.microsoft.com/office/powerpoint/2010/main" val="82846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4" name="TextBox 3"/>
          <p:cNvSpPr txBox="1"/>
          <p:nvPr/>
        </p:nvSpPr>
        <p:spPr>
          <a:xfrm>
            <a:off x="1383956" y="2102645"/>
            <a:ext cx="10567319" cy="339477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Xamarin Acquired by Microsoft Feb 2016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Automated 2000+ Device Tests</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Evolved from mobile app acceptance tests Calabash. Supports Cucumber</a:t>
            </a: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6" name="TextBox 15"/>
          <p:cNvSpPr txBox="1"/>
          <p:nvPr/>
        </p:nvSpPr>
        <p:spPr>
          <a:xfrm>
            <a:off x="1383956" y="1089905"/>
            <a:ext cx="4003590" cy="665375"/>
          </a:xfrm>
          <a:prstGeom prst="rect">
            <a:avLst/>
          </a:prstGeom>
          <a:noFill/>
        </p:spPr>
        <p:txBody>
          <a:bodyPr wrap="square" rtlCol="0">
            <a:spAutoFit/>
          </a:bodyPr>
          <a:lstStyle/>
          <a:p>
            <a:pPr>
              <a:lnSpc>
                <a:spcPct val="130000"/>
              </a:lnSpc>
            </a:pPr>
            <a:r>
              <a:rPr lang="en-US" sz="3200" dirty="0">
                <a:latin typeface="+mj-lt"/>
                <a:cs typeface="Arial"/>
              </a:rPr>
              <a:t>Xamarin Test Cloud</a:t>
            </a:r>
          </a:p>
        </p:txBody>
      </p:sp>
      <p:pic>
        <p:nvPicPr>
          <p:cNvPr id="2" name="Picture 1"/>
          <p:cNvPicPr>
            <a:picLocks noChangeAspect="1"/>
          </p:cNvPicPr>
          <p:nvPr/>
        </p:nvPicPr>
        <p:blipFill>
          <a:blip r:embed="rId5"/>
          <a:stretch>
            <a:fillRect/>
          </a:stretch>
        </p:blipFill>
        <p:spPr>
          <a:xfrm>
            <a:off x="9136028" y="1932944"/>
            <a:ext cx="1972698" cy="2046582"/>
          </a:xfrm>
          <a:prstGeom prst="rect">
            <a:avLst/>
          </a:prstGeom>
        </p:spPr>
      </p:pic>
    </p:spTree>
    <p:extLst>
      <p:ext uri="{BB962C8B-B14F-4D97-AF65-F5344CB8AC3E}">
        <p14:creationId xmlns:p14="http://schemas.microsoft.com/office/powerpoint/2010/main" val="1354903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4" name="TextBox 3"/>
          <p:cNvSpPr txBox="1"/>
          <p:nvPr/>
        </p:nvSpPr>
        <p:spPr>
          <a:xfrm>
            <a:off x="1383956" y="2102645"/>
            <a:ext cx="10567319" cy="300697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Xamarin Acquired by Microsoft Feb 2016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Crashes | Analytics</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Merged with Hockey App</a:t>
            </a: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6" name="TextBox 15"/>
          <p:cNvSpPr txBox="1"/>
          <p:nvPr/>
        </p:nvSpPr>
        <p:spPr>
          <a:xfrm>
            <a:off x="1383956" y="1089905"/>
            <a:ext cx="4003590" cy="665375"/>
          </a:xfrm>
          <a:prstGeom prst="rect">
            <a:avLst/>
          </a:prstGeom>
          <a:noFill/>
        </p:spPr>
        <p:txBody>
          <a:bodyPr wrap="square" rtlCol="0">
            <a:spAutoFit/>
          </a:bodyPr>
          <a:lstStyle/>
          <a:p>
            <a:pPr>
              <a:lnSpc>
                <a:spcPct val="130000"/>
              </a:lnSpc>
            </a:pPr>
            <a:r>
              <a:rPr lang="en-US" sz="3200" dirty="0">
                <a:latin typeface="+mj-lt"/>
                <a:cs typeface="Arial"/>
              </a:rPr>
              <a:t>Xamarin Insights</a:t>
            </a:r>
          </a:p>
        </p:txBody>
      </p:sp>
      <p:pic>
        <p:nvPicPr>
          <p:cNvPr id="3" name="Picture 2"/>
          <p:cNvPicPr>
            <a:picLocks noChangeAspect="1"/>
          </p:cNvPicPr>
          <p:nvPr/>
        </p:nvPicPr>
        <p:blipFill>
          <a:blip r:embed="rId5"/>
          <a:stretch>
            <a:fillRect/>
          </a:stretch>
        </p:blipFill>
        <p:spPr>
          <a:xfrm>
            <a:off x="8941328" y="1606378"/>
            <a:ext cx="2411328" cy="2411328"/>
          </a:xfrm>
          <a:prstGeom prst="rect">
            <a:avLst/>
          </a:prstGeom>
        </p:spPr>
      </p:pic>
    </p:spTree>
    <p:extLst>
      <p:ext uri="{BB962C8B-B14F-4D97-AF65-F5344CB8AC3E}">
        <p14:creationId xmlns:p14="http://schemas.microsoft.com/office/powerpoint/2010/main" val="1580352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Box 9"/>
          <p:cNvSpPr txBox="1"/>
          <p:nvPr/>
        </p:nvSpPr>
        <p:spPr>
          <a:xfrm>
            <a:off x="1383956" y="2102645"/>
            <a:ext cx="10567319" cy="347172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Released on Azure Feb 2015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Analytics | Push</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2" name="TextBox 11"/>
          <p:cNvSpPr txBox="1"/>
          <p:nvPr/>
        </p:nvSpPr>
        <p:spPr>
          <a:xfrm>
            <a:off x="1383955" y="1089905"/>
            <a:ext cx="5758249" cy="732508"/>
          </a:xfrm>
          <a:prstGeom prst="rect">
            <a:avLst/>
          </a:prstGeom>
          <a:noFill/>
        </p:spPr>
        <p:txBody>
          <a:bodyPr wrap="square" rtlCol="0">
            <a:spAutoFit/>
          </a:bodyPr>
          <a:lstStyle/>
          <a:p>
            <a:pPr>
              <a:lnSpc>
                <a:spcPct val="130000"/>
              </a:lnSpc>
            </a:pPr>
            <a:r>
              <a:rPr lang="en-US" sz="3200" dirty="0">
                <a:latin typeface="+mj-lt"/>
                <a:cs typeface="Arial"/>
              </a:rPr>
              <a:t>Azure Mobile Engagement</a:t>
            </a:r>
          </a:p>
        </p:txBody>
      </p:sp>
      <p:pic>
        <p:nvPicPr>
          <p:cNvPr id="13" name="Picture 12"/>
          <p:cNvPicPr>
            <a:picLocks noChangeAspect="1"/>
          </p:cNvPicPr>
          <p:nvPr/>
        </p:nvPicPr>
        <p:blipFill>
          <a:blip r:embed="rId5"/>
          <a:stretch>
            <a:fillRect/>
          </a:stretch>
        </p:blipFill>
        <p:spPr>
          <a:xfrm>
            <a:off x="8081319" y="1452390"/>
            <a:ext cx="4764958" cy="3000794"/>
          </a:xfrm>
          <a:prstGeom prst="rect">
            <a:avLst/>
          </a:prstGeom>
        </p:spPr>
      </p:pic>
    </p:spTree>
    <p:extLst>
      <p:ext uri="{BB962C8B-B14F-4D97-AF65-F5344CB8AC3E}">
        <p14:creationId xmlns:p14="http://schemas.microsoft.com/office/powerpoint/2010/main" val="613764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Box 9"/>
          <p:cNvSpPr txBox="1"/>
          <p:nvPr/>
        </p:nvSpPr>
        <p:spPr>
          <a:xfrm>
            <a:off x="1383956" y="2520851"/>
            <a:ext cx="10567319" cy="339477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Released on Azure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Tables | </a:t>
            </a:r>
            <a:r>
              <a:rPr lang="en-US" sz="2800" dirty="0" err="1">
                <a:gradFill>
                  <a:gsLst>
                    <a:gs pos="2917">
                      <a:schemeClr val="tx1"/>
                    </a:gs>
                    <a:gs pos="30000">
                      <a:schemeClr val="tx1"/>
                    </a:gs>
                  </a:gsLst>
                  <a:lin ang="5400000" scaled="0"/>
                </a:gradFill>
              </a:rPr>
              <a:t>Auth</a:t>
            </a:r>
            <a:r>
              <a:rPr lang="en-US" sz="2800" dirty="0">
                <a:gradFill>
                  <a:gsLst>
                    <a:gs pos="2917">
                      <a:schemeClr val="tx1"/>
                    </a:gs>
                    <a:gs pos="30000">
                      <a:schemeClr val="tx1"/>
                    </a:gs>
                  </a:gsLst>
                  <a:lin ang="5400000" scaled="0"/>
                </a:gradFill>
              </a:rPr>
              <a:t> | Push</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Composed of existing Azure offerings Web App + Mobile App and added </a:t>
            </a:r>
            <a:r>
              <a:rPr lang="en-GB" sz="2800" dirty="0">
                <a:gradFill>
                  <a:gsLst>
                    <a:gs pos="2917">
                      <a:schemeClr val="tx1"/>
                    </a:gs>
                    <a:gs pos="30000">
                      <a:schemeClr val="tx1"/>
                    </a:gs>
                  </a:gsLst>
                  <a:lin ang="5400000" scaled="0"/>
                </a:gradFill>
              </a:rPr>
              <a:t>Logic + Workflow App and API App</a:t>
            </a:r>
            <a:endParaRPr lang="en-US" sz="2800" dirty="0">
              <a:gradFill>
                <a:gsLst>
                  <a:gs pos="2917">
                    <a:schemeClr val="tx1"/>
                  </a:gs>
                  <a:gs pos="30000">
                    <a:schemeClr val="tx1"/>
                  </a:gs>
                </a:gsLst>
                <a:lin ang="5400000" scaled="0"/>
              </a:gradFill>
            </a:endParaRP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2" name="TextBox 11"/>
          <p:cNvSpPr txBox="1"/>
          <p:nvPr/>
        </p:nvSpPr>
        <p:spPr>
          <a:xfrm>
            <a:off x="1383956" y="1089905"/>
            <a:ext cx="4003590" cy="665375"/>
          </a:xfrm>
          <a:prstGeom prst="rect">
            <a:avLst/>
          </a:prstGeom>
          <a:noFill/>
        </p:spPr>
        <p:txBody>
          <a:bodyPr wrap="square" rtlCol="0">
            <a:spAutoFit/>
          </a:bodyPr>
          <a:lstStyle/>
          <a:p>
            <a:pPr>
              <a:lnSpc>
                <a:spcPct val="130000"/>
              </a:lnSpc>
            </a:pPr>
            <a:r>
              <a:rPr lang="en-US" sz="3200" dirty="0">
                <a:latin typeface="+mj-lt"/>
                <a:cs typeface="Arial"/>
              </a:rPr>
              <a:t>Azure App Service</a:t>
            </a:r>
          </a:p>
        </p:txBody>
      </p:sp>
      <p:pic>
        <p:nvPicPr>
          <p:cNvPr id="13" name="Picture 12"/>
          <p:cNvPicPr>
            <a:picLocks noChangeAspect="1"/>
          </p:cNvPicPr>
          <p:nvPr/>
        </p:nvPicPr>
        <p:blipFill>
          <a:blip r:embed="rId5"/>
          <a:stretch>
            <a:fillRect/>
          </a:stretch>
        </p:blipFill>
        <p:spPr>
          <a:xfrm>
            <a:off x="9090689" y="1788911"/>
            <a:ext cx="2381250" cy="2381250"/>
          </a:xfrm>
          <a:prstGeom prst="rect">
            <a:avLst/>
          </a:prstGeom>
        </p:spPr>
      </p:pic>
    </p:spTree>
    <p:extLst>
      <p:ext uri="{BB962C8B-B14F-4D97-AF65-F5344CB8AC3E}">
        <p14:creationId xmlns:p14="http://schemas.microsoft.com/office/powerpoint/2010/main" val="85564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Box 9"/>
          <p:cNvSpPr txBox="1"/>
          <p:nvPr/>
        </p:nvSpPr>
        <p:spPr>
          <a:xfrm>
            <a:off x="1383956" y="2102645"/>
            <a:ext cx="10567319" cy="385951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Open Source project Sep 2015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Distribution</a:t>
            </a:r>
          </a:p>
          <a:p>
            <a:pPr marL="342900" indent="-342900">
              <a:lnSpc>
                <a:spcPct val="90000"/>
              </a:lnSpc>
              <a:spcAft>
                <a:spcPts val="600"/>
              </a:spcAft>
              <a:buFont typeface="Arial" panose="020B0604020202020204" pitchFamily="34" charset="0"/>
              <a:buChar char="•"/>
            </a:pPr>
            <a:endParaRPr lang="en-GB"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GB" sz="2800" dirty="0">
                <a:gradFill>
                  <a:gsLst>
                    <a:gs pos="2917">
                      <a:schemeClr val="tx1"/>
                    </a:gs>
                    <a:gs pos="30000">
                      <a:schemeClr val="tx1"/>
                    </a:gs>
                  </a:gsLst>
                  <a:lin ang="5400000" scaled="0"/>
                </a:gradFill>
              </a:rPr>
              <a:t>Enables Cordova and React Native developers to deploy mobile app updates directly to their users’ devices</a:t>
            </a: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2" name="TextBox 11"/>
          <p:cNvSpPr txBox="1"/>
          <p:nvPr/>
        </p:nvSpPr>
        <p:spPr>
          <a:xfrm>
            <a:off x="1383956" y="1089905"/>
            <a:ext cx="4003590" cy="665375"/>
          </a:xfrm>
          <a:prstGeom prst="rect">
            <a:avLst/>
          </a:prstGeom>
          <a:noFill/>
        </p:spPr>
        <p:txBody>
          <a:bodyPr wrap="square" rtlCol="0">
            <a:spAutoFit/>
          </a:bodyPr>
          <a:lstStyle/>
          <a:p>
            <a:pPr>
              <a:lnSpc>
                <a:spcPct val="130000"/>
              </a:lnSpc>
            </a:pPr>
            <a:r>
              <a:rPr lang="en-US" sz="3200" dirty="0" err="1">
                <a:latin typeface="+mj-lt"/>
                <a:cs typeface="Arial"/>
              </a:rPr>
              <a:t>CodePush</a:t>
            </a:r>
            <a:endParaRPr lang="en-US" sz="3200" dirty="0">
              <a:latin typeface="+mj-lt"/>
              <a:cs typeface="Arial"/>
            </a:endParaRPr>
          </a:p>
        </p:txBody>
      </p:sp>
      <p:pic>
        <p:nvPicPr>
          <p:cNvPr id="13" name="Picture 12"/>
          <p:cNvPicPr>
            <a:picLocks noChangeAspect="1"/>
          </p:cNvPicPr>
          <p:nvPr/>
        </p:nvPicPr>
        <p:blipFill>
          <a:blip r:embed="rId5"/>
          <a:stretch>
            <a:fillRect/>
          </a:stretch>
        </p:blipFill>
        <p:spPr>
          <a:xfrm>
            <a:off x="8707283" y="2483444"/>
            <a:ext cx="2802551" cy="1291545"/>
          </a:xfrm>
          <a:prstGeom prst="rect">
            <a:avLst/>
          </a:prstGeom>
        </p:spPr>
      </p:pic>
    </p:spTree>
    <p:extLst>
      <p:ext uri="{BB962C8B-B14F-4D97-AF65-F5344CB8AC3E}">
        <p14:creationId xmlns:p14="http://schemas.microsoft.com/office/powerpoint/2010/main" val="223131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2" name="vsm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235735" cy="6882601"/>
          </a:xfrm>
          <a:prstGeom prst="rect">
            <a:avLst/>
          </a:prstGeom>
        </p:spPr>
      </p:pic>
      <p:pic>
        <p:nvPicPr>
          <p:cNvPr id="10" name="Picture 9"/>
          <p:cNvPicPr>
            <a:picLocks noChangeAspect="1"/>
          </p:cNvPicPr>
          <p:nvPr/>
        </p:nvPicPr>
        <p:blipFill>
          <a:blip r:embed="rId7"/>
          <a:stretch>
            <a:fillRect/>
          </a:stretch>
        </p:blipFill>
        <p:spPr>
          <a:xfrm>
            <a:off x="8386354" y="301617"/>
            <a:ext cx="3564922" cy="440924"/>
          </a:xfrm>
          <a:prstGeom prst="rect">
            <a:avLst/>
          </a:prstGeom>
        </p:spPr>
      </p:pic>
    </p:spTree>
    <p:extLst>
      <p:ext uri="{BB962C8B-B14F-4D97-AF65-F5344CB8AC3E}">
        <p14:creationId xmlns:p14="http://schemas.microsoft.com/office/powerpoint/2010/main" val="1237898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8866</TotalTime>
  <Words>3261</Words>
  <Application>Microsoft Office PowerPoint</Application>
  <PresentationFormat>Widescreen</PresentationFormat>
  <Paragraphs>183</Paragraphs>
  <Slides>25</Slides>
  <Notes>24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Avenir LT Pro 45 Book</vt:lpstr>
      <vt:lpstr>Arial</vt:lpstr>
      <vt:lpstr>Calibri</vt:lpstr>
      <vt:lpstr>Consolas</vt:lpstr>
      <vt:lpstr>Segoe UI</vt:lpstr>
      <vt:lpstr>Segoe UI Light</vt:lpstr>
      <vt:lpstr>XamarinTemplate</vt:lpstr>
      <vt:lpstr>Visual Studio  Mobile Center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Mobile Center</dc:title>
  <dc:creator>BEN ISHIYAMA-LEVY</dc:creator>
  <cp:lastModifiedBy>BEN ISHIYAMA-LEVY</cp:lastModifiedBy>
  <cp:revision>385</cp:revision>
  <dcterms:created xsi:type="dcterms:W3CDTF">2015-05-05T21:43:30Z</dcterms:created>
  <dcterms:modified xsi:type="dcterms:W3CDTF">2017-01-20T06:20:45Z</dcterms:modified>
</cp:coreProperties>
</file>